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61" r:id="rId7"/>
  </p:sldIdLst>
  <p:sldSz cx="16256000" cy="9144000"/>
  <p:notesSz cx="9144000" cy="16256000"/>
  <p:embeddedFontLst>
    <p:embeddedFont>
      <p:font typeface="Cairo" panose="020B0604020202020204" charset="-78"/>
      <p:regular r:id="rId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962E"/>
    <a:srgbClr val="0F3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245" autoAdjust="0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23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lang="ar-SA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ar-SA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ar-SA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ar-SA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AB68E48C-916E-6612-9404-AB834726C8E0}"/>
              </a:ext>
            </a:extLst>
          </p:cNvPr>
          <p:cNvSpPr/>
          <p:nvPr/>
        </p:nvSpPr>
        <p:spPr>
          <a:xfrm>
            <a:off x="0" y="0"/>
            <a:ext cx="16831733" cy="9144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cover-logo" descr="preencoded.png"/>
          <p:cNvPicPr>
            <a:picLocks noChangeAspect="1"/>
          </p:cNvPicPr>
          <p:nvPr/>
        </p:nvPicPr>
        <p:blipFill>
          <a:blip r:embed="rId4"/>
          <a:srcRect t="-649" b="-649"/>
          <a:stretch/>
        </p:blipFill>
        <p:spPr>
          <a:xfrm>
            <a:off x="12192000" y="571500"/>
            <a:ext cx="3048000" cy="914400"/>
          </a:xfrm>
          <a:prstGeom prst="rect">
            <a:avLst/>
          </a:prstGeom>
        </p:spPr>
      </p:pic>
      <p:sp>
        <p:nvSpPr>
          <p:cNvPr id="5" name="cover-title"/>
          <p:cNvSpPr/>
          <p:nvPr/>
        </p:nvSpPr>
        <p:spPr>
          <a:xfrm>
            <a:off x="1778000" y="3429000"/>
            <a:ext cx="1270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ar-SA" altLang="en-US" sz="42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صناديق المؤشرات المتداولة</a:t>
            </a:r>
            <a:endParaRPr lang="en-US" sz="4200" dirty="0"/>
          </a:p>
        </p:txBody>
      </p:sp>
      <p:sp>
        <p:nvSpPr>
          <p:cNvPr id="6" name="cover-host"/>
          <p:cNvSpPr/>
          <p:nvPr/>
        </p:nvSpPr>
        <p:spPr>
          <a:xfrm>
            <a:off x="1778000" y="4254500"/>
            <a:ext cx="12700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ar-SA" altLang="en-US" sz="1900" dirty="0">
                <a:solidFill>
                  <a:srgbClr val="D4B48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هيئة أسواق المال - دولة الكويت</a:t>
            </a:r>
            <a:endParaRPr lang="en-US" sz="1900" dirty="0"/>
          </a:p>
        </p:txBody>
      </p:sp>
      <p:sp>
        <p:nvSpPr>
          <p:cNvPr id="8" name="cover-meta"/>
          <p:cNvSpPr/>
          <p:nvPr/>
        </p:nvSpPr>
        <p:spPr>
          <a:xfrm>
            <a:off x="1778000" y="5778500"/>
            <a:ext cx="1270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en-US" altLang="en-US" sz="18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‎أغسطس 2026‎</a:t>
            </a:r>
            <a:r>
              <a:rPr lang="ar-SA" altLang="en-US" sz="18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| الجمعية الاقتصادية الكويتية</a:t>
            </a:r>
            <a:endParaRPr lang="en-US" sz="1800" dirty="0"/>
          </a:p>
        </p:txBody>
      </p:sp>
      <p:sp>
        <p:nvSpPr>
          <p:cNvPr id="11" name="s2-definition-mark">
            <a:extLst>
              <a:ext uri="{FF2B5EF4-FFF2-40B4-BE49-F238E27FC236}">
                <a16:creationId xmlns:a16="http://schemas.microsoft.com/office/drawing/2014/main" id="{4DFC3627-B21D-CDB7-A378-D180ED3BC5B3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2-definition-mark">
            <a:extLst>
              <a:ext uri="{FF2B5EF4-FFF2-40B4-BE49-F238E27FC236}">
                <a16:creationId xmlns:a16="http://schemas.microsoft.com/office/drawing/2014/main" id="{824D4B83-9BAA-EC41-B901-6B08EC589AF3}"/>
              </a:ext>
            </a:extLst>
          </p:cNvPr>
          <p:cNvSpPr/>
          <p:nvPr/>
        </p:nvSpPr>
        <p:spPr>
          <a:xfrm rot="5400000">
            <a:off x="7969588" y="-2971466"/>
            <a:ext cx="316828" cy="1625600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1-logo" descr="preencoded.png"/>
          <p:cNvPicPr>
            <a:picLocks noChangeAspect="1"/>
          </p:cNvPicPr>
          <p:nvPr/>
        </p:nvPicPr>
        <p:blipFill>
          <a:blip r:embed="rId3"/>
          <a:srcRect l="-118" r="-118"/>
          <a:stretch/>
        </p:blipFill>
        <p:spPr>
          <a:xfrm>
            <a:off x="12446000" y="381000"/>
            <a:ext cx="2794000" cy="825500"/>
          </a:xfrm>
          <a:prstGeom prst="rect">
            <a:avLst/>
          </a:prstGeom>
        </p:spPr>
      </p:pic>
      <p:sp>
        <p:nvSpPr>
          <p:cNvPr id="3" name="s1-title"/>
          <p:cNvSpPr/>
          <p:nvPr/>
        </p:nvSpPr>
        <p:spPr>
          <a:xfrm>
            <a:off x="1143000" y="1422400"/>
            <a:ext cx="1397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buNone/>
            </a:pPr>
            <a:r>
              <a:rPr lang="ar-SA" altLang="en-US" sz="2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مشروع تطوير السوق وطرح المنتجات المالية</a:t>
            </a:r>
            <a:endParaRPr lang="en-US" sz="2800" dirty="0"/>
          </a:p>
        </p:txBody>
      </p:sp>
      <p:sp>
        <p:nvSpPr>
          <p:cNvPr id="4" name="s1-title-rule"/>
          <p:cNvSpPr/>
          <p:nvPr/>
        </p:nvSpPr>
        <p:spPr>
          <a:xfrm>
            <a:off x="1143000" y="2247900"/>
            <a:ext cx="13970000" cy="9144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1-gold-rule"/>
          <p:cNvSpPr/>
          <p:nvPr/>
        </p:nvSpPr>
        <p:spPr>
          <a:xfrm>
            <a:off x="12954000" y="2247900"/>
            <a:ext cx="2159000" cy="9144"/>
          </a:xfrm>
          <a:prstGeom prst="line">
            <a:avLst/>
          </a:prstGeom>
          <a:ln w="381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1-lead"/>
          <p:cNvSpPr/>
          <p:nvPr/>
        </p:nvSpPr>
        <p:spPr>
          <a:xfrm>
            <a:off x="1143000" y="2476500"/>
            <a:ext cx="1397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ar-SA" altLang="en-US" sz="1500" dirty="0">
                <a:solidFill>
                  <a:srgbClr val="6B728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ثلاث مراحل متسلسلة مهّدت البنية التحتية لطرح منتجات مالية متقدمة مثل صناديق المؤشرات المتداولة</a:t>
            </a:r>
            <a:endParaRPr lang="en-US" sz="1500" dirty="0"/>
          </a:p>
        </p:txBody>
      </p:sp>
      <p:sp>
        <p:nvSpPr>
          <p:cNvPr id="7" name="s1-line-primary"/>
          <p:cNvSpPr/>
          <p:nvPr/>
        </p:nvSpPr>
        <p:spPr>
          <a:xfrm>
            <a:off x="2540000" y="4699000"/>
            <a:ext cx="7620000" cy="9144"/>
          </a:xfrm>
          <a:prstGeom prst="line">
            <a:avLst/>
          </a:prstGeom>
          <a:ln w="508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1-line-accent"/>
          <p:cNvSpPr/>
          <p:nvPr/>
        </p:nvSpPr>
        <p:spPr>
          <a:xfrm>
            <a:off x="10160000" y="4708144"/>
            <a:ext cx="1625600" cy="9144"/>
          </a:xfrm>
          <a:prstGeom prst="line">
            <a:avLst/>
          </a:prstGeom>
          <a:ln w="508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1-node1"/>
          <p:cNvSpPr/>
          <p:nvPr/>
        </p:nvSpPr>
        <p:spPr>
          <a:xfrm>
            <a:off x="11785600" y="4279900"/>
            <a:ext cx="838200" cy="838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s1-icon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100" y="4470400"/>
            <a:ext cx="457200" cy="457200"/>
          </a:xfrm>
          <a:prstGeom prst="rect">
            <a:avLst/>
          </a:prstGeom>
        </p:spPr>
      </p:pic>
      <p:sp>
        <p:nvSpPr>
          <p:cNvPr id="12" name="s1-num1-circle"/>
          <p:cNvSpPr/>
          <p:nvPr/>
        </p:nvSpPr>
        <p:spPr>
          <a:xfrm>
            <a:off x="12547600" y="3784600"/>
            <a:ext cx="381000" cy="381000"/>
          </a:xfrm>
          <a:prstGeom prst="ellipse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1-num1"/>
          <p:cNvSpPr/>
          <p:nvPr/>
        </p:nvSpPr>
        <p:spPr>
          <a:xfrm>
            <a:off x="12547600" y="3784600"/>
            <a:ext cx="38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4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١</a:t>
            </a:r>
            <a:endParaRPr lang="en-US" sz="1400" dirty="0"/>
          </a:p>
        </p:txBody>
      </p:sp>
      <p:sp>
        <p:nvSpPr>
          <p:cNvPr id="14" name="s1-card1-title"/>
          <p:cNvSpPr/>
          <p:nvPr/>
        </p:nvSpPr>
        <p:spPr>
          <a:xfrm>
            <a:off x="10160000" y="53975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تقوية البنية التحتية</a:t>
            </a:r>
            <a:endParaRPr lang="en-US" sz="1800" dirty="0"/>
          </a:p>
        </p:txBody>
      </p:sp>
      <p:sp>
        <p:nvSpPr>
          <p:cNvPr id="15" name="s1-card1-body"/>
          <p:cNvSpPr/>
          <p:nvPr/>
        </p:nvSpPr>
        <p:spPr>
          <a:xfrm>
            <a:off x="10160000" y="5969000"/>
            <a:ext cx="4191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203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إصلاح نظام التسوية والتقاص، واستحداث منظومة الضمانات، وتهيئة آلية صانع السوق (Tick Size)</a:t>
            </a:r>
            <a:endParaRPr lang="en-US" sz="1400" dirty="0"/>
          </a:p>
        </p:txBody>
      </p:sp>
      <p:sp>
        <p:nvSpPr>
          <p:cNvPr id="16" name="s1-node2"/>
          <p:cNvSpPr/>
          <p:nvPr/>
        </p:nvSpPr>
        <p:spPr>
          <a:xfrm>
            <a:off x="7531100" y="4279900"/>
            <a:ext cx="838200" cy="838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s1-icon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1600" y="4470400"/>
            <a:ext cx="457200" cy="457200"/>
          </a:xfrm>
          <a:prstGeom prst="rect">
            <a:avLst/>
          </a:prstGeom>
        </p:spPr>
      </p:pic>
      <p:sp>
        <p:nvSpPr>
          <p:cNvPr id="18" name="s1-num2-circle"/>
          <p:cNvSpPr/>
          <p:nvPr/>
        </p:nvSpPr>
        <p:spPr>
          <a:xfrm>
            <a:off x="8293100" y="3784600"/>
            <a:ext cx="381000" cy="381000"/>
          </a:xfrm>
          <a:prstGeom prst="ellipse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1-num2"/>
          <p:cNvSpPr/>
          <p:nvPr/>
        </p:nvSpPr>
        <p:spPr>
          <a:xfrm>
            <a:off x="8293100" y="3784600"/>
            <a:ext cx="38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4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٢</a:t>
            </a:r>
            <a:endParaRPr lang="en-US" sz="1400" dirty="0"/>
          </a:p>
        </p:txBody>
      </p:sp>
      <p:sp>
        <p:nvSpPr>
          <p:cNvPr id="20" name="s1-card2-title"/>
          <p:cNvSpPr/>
          <p:nvPr/>
        </p:nvSpPr>
        <p:spPr>
          <a:xfrm>
            <a:off x="5905500" y="53975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تقسيم السوق وتعزيز السيولة</a:t>
            </a:r>
            <a:endParaRPr lang="en-US" sz="1800" dirty="0"/>
          </a:p>
        </p:txBody>
      </p:sp>
      <p:sp>
        <p:nvSpPr>
          <p:cNvPr id="21" name="s1-card2-body"/>
          <p:cNvSpPr/>
          <p:nvPr/>
        </p:nvSpPr>
        <p:spPr>
          <a:xfrm>
            <a:off x="5905500" y="5969000"/>
            <a:ext cx="4191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203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اعتماد السيولة كمعيار للإدراج والترقية، وإيقاف المؤشرات القديمة واعتماد مؤشرات جديدة أكثر تمثيلاً</a:t>
            </a:r>
            <a:endParaRPr lang="en-US" sz="1400" dirty="0"/>
          </a:p>
        </p:txBody>
      </p:sp>
      <p:sp>
        <p:nvSpPr>
          <p:cNvPr id="22" name="s1-node3"/>
          <p:cNvSpPr/>
          <p:nvPr/>
        </p:nvSpPr>
        <p:spPr>
          <a:xfrm>
            <a:off x="3276600" y="4279900"/>
            <a:ext cx="838200" cy="838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s1-icon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100" y="4470400"/>
            <a:ext cx="457200" cy="457200"/>
          </a:xfrm>
          <a:prstGeom prst="rect">
            <a:avLst/>
          </a:prstGeom>
        </p:spPr>
      </p:pic>
      <p:sp>
        <p:nvSpPr>
          <p:cNvPr id="24" name="s1-num3-circle"/>
          <p:cNvSpPr/>
          <p:nvPr/>
        </p:nvSpPr>
        <p:spPr>
          <a:xfrm>
            <a:off x="4038600" y="3784600"/>
            <a:ext cx="381000" cy="381000"/>
          </a:xfrm>
          <a:prstGeom prst="ellipse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1-num3"/>
          <p:cNvSpPr/>
          <p:nvPr/>
        </p:nvSpPr>
        <p:spPr>
          <a:xfrm>
            <a:off x="4038600" y="3784600"/>
            <a:ext cx="38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4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٣</a:t>
            </a:r>
            <a:endParaRPr lang="en-US" sz="1400" dirty="0"/>
          </a:p>
        </p:txBody>
      </p:sp>
      <p:sp>
        <p:nvSpPr>
          <p:cNvPr id="26" name="s1-card3-title"/>
          <p:cNvSpPr/>
          <p:nvPr/>
        </p:nvSpPr>
        <p:spPr>
          <a:xfrm>
            <a:off x="1651000" y="5397500"/>
            <a:ext cx="419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تأهيل الكيانات الوسيطة</a:t>
            </a:r>
            <a:endParaRPr lang="en-US" sz="1800" dirty="0"/>
          </a:p>
        </p:txBody>
      </p:sp>
      <p:sp>
        <p:nvSpPr>
          <p:cNvPr id="27" name="s1-card3-body"/>
          <p:cNvSpPr/>
          <p:nvPr/>
        </p:nvSpPr>
        <p:spPr>
          <a:xfrm>
            <a:off x="1651000" y="5969000"/>
            <a:ext cx="41910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203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استحداث الوسيط المركزي وتأهيل الوسطاء، والارتقاء بمنظومة إدارة المخاطر</a:t>
            </a:r>
            <a:endParaRPr lang="en-US" sz="1400" dirty="0"/>
          </a:p>
        </p:txBody>
      </p:sp>
      <p:sp>
        <p:nvSpPr>
          <p:cNvPr id="29" name="s1-pagenum"/>
          <p:cNvSpPr/>
          <p:nvPr/>
        </p:nvSpPr>
        <p:spPr>
          <a:xfrm>
            <a:off x="1397000" y="85598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buNone/>
            </a:pPr>
            <a:r>
              <a:rPr lang="ar-SA" altLang="en-US" sz="1200" dirty="0">
                <a:solidFill>
                  <a:srgbClr val="6B728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</a:t>
            </a:r>
            <a:endParaRPr lang="en-US" sz="1200" dirty="0"/>
          </a:p>
        </p:txBody>
      </p:sp>
      <p:sp>
        <p:nvSpPr>
          <p:cNvPr id="30" name="s1-line-accent">
            <a:extLst>
              <a:ext uri="{FF2B5EF4-FFF2-40B4-BE49-F238E27FC236}">
                <a16:creationId xmlns:a16="http://schemas.microsoft.com/office/drawing/2014/main" id="{9A0FBF44-7B58-DBFC-163E-4A8B1133042A}"/>
              </a:ext>
            </a:extLst>
          </p:cNvPr>
          <p:cNvSpPr/>
          <p:nvPr/>
        </p:nvSpPr>
        <p:spPr>
          <a:xfrm>
            <a:off x="5905500" y="4694936"/>
            <a:ext cx="1625600" cy="9144"/>
          </a:xfrm>
          <a:prstGeom prst="line">
            <a:avLst/>
          </a:prstGeom>
          <a:ln w="508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2-definition-mark">
            <a:extLst>
              <a:ext uri="{FF2B5EF4-FFF2-40B4-BE49-F238E27FC236}">
                <a16:creationId xmlns:a16="http://schemas.microsoft.com/office/drawing/2014/main" id="{F4A0E7A4-112C-11E2-9F7A-003A80813FB2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2-definition-mark">
            <a:extLst>
              <a:ext uri="{FF2B5EF4-FFF2-40B4-BE49-F238E27FC236}">
                <a16:creationId xmlns:a16="http://schemas.microsoft.com/office/drawing/2014/main" id="{B000B0AD-F40B-3D53-A6B4-63ADECFF61F8}"/>
              </a:ext>
            </a:extLst>
          </p:cNvPr>
          <p:cNvSpPr/>
          <p:nvPr/>
        </p:nvSpPr>
        <p:spPr>
          <a:xfrm rot="5400000">
            <a:off x="7969586" y="878755"/>
            <a:ext cx="316828" cy="1625600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3-logo" descr="preencoded.png"/>
          <p:cNvPicPr>
            <a:picLocks noChangeAspect="1"/>
          </p:cNvPicPr>
          <p:nvPr/>
        </p:nvPicPr>
        <p:blipFill>
          <a:blip r:embed="rId3"/>
          <a:srcRect l="-118" r="-118"/>
          <a:stretch/>
        </p:blipFill>
        <p:spPr>
          <a:xfrm>
            <a:off x="12446000" y="381000"/>
            <a:ext cx="2794000" cy="825500"/>
          </a:xfrm>
          <a:prstGeom prst="rect">
            <a:avLst/>
          </a:prstGeom>
        </p:spPr>
      </p:pic>
      <p:sp>
        <p:nvSpPr>
          <p:cNvPr id="3" name="s3-title"/>
          <p:cNvSpPr/>
          <p:nvPr/>
        </p:nvSpPr>
        <p:spPr>
          <a:xfrm>
            <a:off x="1143000" y="1422400"/>
            <a:ext cx="1397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buNone/>
            </a:pPr>
            <a:r>
              <a:rPr lang="ar-SA" altLang="en-US" sz="2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فوائد طرح المنتج للسوق وللمستثمر</a:t>
            </a:r>
            <a:endParaRPr lang="en-US" sz="2800" dirty="0"/>
          </a:p>
        </p:txBody>
      </p:sp>
      <p:sp>
        <p:nvSpPr>
          <p:cNvPr id="4" name="s3-title-rule"/>
          <p:cNvSpPr/>
          <p:nvPr/>
        </p:nvSpPr>
        <p:spPr>
          <a:xfrm>
            <a:off x="1143000" y="2247900"/>
            <a:ext cx="13970000" cy="9144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3-gold-rule"/>
          <p:cNvSpPr/>
          <p:nvPr/>
        </p:nvSpPr>
        <p:spPr>
          <a:xfrm>
            <a:off x="12954000" y="2247900"/>
            <a:ext cx="2159000" cy="9144"/>
          </a:xfrm>
          <a:prstGeom prst="line">
            <a:avLst/>
          </a:prstGeom>
          <a:ln w="381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3-section-bar"/>
          <p:cNvSpPr/>
          <p:nvPr/>
        </p:nvSpPr>
        <p:spPr>
          <a:xfrm>
            <a:off x="1524000" y="2667000"/>
            <a:ext cx="12700000" cy="584200"/>
          </a:xfrm>
          <a:prstGeom prst="rect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3-section-title"/>
          <p:cNvSpPr/>
          <p:nvPr/>
        </p:nvSpPr>
        <p:spPr>
          <a:xfrm>
            <a:off x="2032000" y="2667000"/>
            <a:ext cx="12192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8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فوائد صناديق المؤشرات المتداولة للسوق والمستثمر</a:t>
            </a:r>
            <a:endParaRPr lang="en-US" sz="1800" dirty="0"/>
          </a:p>
        </p:txBody>
      </p:sp>
      <p:sp>
        <p:nvSpPr>
          <p:cNvPr id="8" name="s3-card1"/>
          <p:cNvSpPr/>
          <p:nvPr/>
        </p:nvSpPr>
        <p:spPr>
          <a:xfrm>
            <a:off x="10287000" y="361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3-tag1"/>
          <p:cNvSpPr/>
          <p:nvPr/>
        </p:nvSpPr>
        <p:spPr>
          <a:xfrm>
            <a:off x="12649200" y="3759200"/>
            <a:ext cx="1397000" cy="3048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3-tag1-text"/>
          <p:cNvSpPr/>
          <p:nvPr/>
        </p:nvSpPr>
        <p:spPr>
          <a:xfrm>
            <a:off x="12649200" y="375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للسوق</a:t>
            </a:r>
            <a:endParaRPr lang="en-US" sz="1100" dirty="0"/>
          </a:p>
        </p:txBody>
      </p:sp>
      <p:pic>
        <p:nvPicPr>
          <p:cNvPr id="11" name="s3-icon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0" y="4114800"/>
            <a:ext cx="533400" cy="533400"/>
          </a:xfrm>
          <a:prstGeom prst="rect">
            <a:avLst/>
          </a:prstGeom>
        </p:spPr>
      </p:pic>
      <p:sp>
        <p:nvSpPr>
          <p:cNvPr id="12" name="s3-card1-text"/>
          <p:cNvSpPr/>
          <p:nvPr/>
        </p:nvSpPr>
        <p:spPr>
          <a:xfrm>
            <a:off x="10541000" y="482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تعميق السيولة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وكفاءة التسعير</a:t>
            </a:r>
            <a:endParaRPr lang="en-US" sz="1600" dirty="0"/>
          </a:p>
        </p:txBody>
      </p:sp>
      <p:sp>
        <p:nvSpPr>
          <p:cNvPr id="13" name="s3-card2"/>
          <p:cNvSpPr/>
          <p:nvPr/>
        </p:nvSpPr>
        <p:spPr>
          <a:xfrm>
            <a:off x="5905500" y="361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3-tag2"/>
          <p:cNvSpPr/>
          <p:nvPr/>
        </p:nvSpPr>
        <p:spPr>
          <a:xfrm>
            <a:off x="8267700" y="3759200"/>
            <a:ext cx="1397000" cy="3048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3-tag2-text"/>
          <p:cNvSpPr/>
          <p:nvPr/>
        </p:nvSpPr>
        <p:spPr>
          <a:xfrm>
            <a:off x="8267700" y="375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للسوق</a:t>
            </a:r>
            <a:endParaRPr lang="en-US" sz="1100" dirty="0"/>
          </a:p>
        </p:txBody>
      </p:sp>
      <p:pic>
        <p:nvPicPr>
          <p:cNvPr id="16" name="s3-icon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4114800"/>
            <a:ext cx="533400" cy="533400"/>
          </a:xfrm>
          <a:prstGeom prst="rect">
            <a:avLst/>
          </a:prstGeom>
        </p:spPr>
      </p:pic>
      <p:sp>
        <p:nvSpPr>
          <p:cNvPr id="17" name="s3-card2-text"/>
          <p:cNvSpPr/>
          <p:nvPr/>
        </p:nvSpPr>
        <p:spPr>
          <a:xfrm>
            <a:off x="6159500" y="482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استقطاب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المستثمرين الأجانب</a:t>
            </a:r>
            <a:endParaRPr lang="en-US" sz="1600" dirty="0"/>
          </a:p>
        </p:txBody>
      </p:sp>
      <p:sp>
        <p:nvSpPr>
          <p:cNvPr id="18" name="s3-card3"/>
          <p:cNvSpPr/>
          <p:nvPr/>
        </p:nvSpPr>
        <p:spPr>
          <a:xfrm>
            <a:off x="1524000" y="361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3-tag3"/>
          <p:cNvSpPr/>
          <p:nvPr/>
        </p:nvSpPr>
        <p:spPr>
          <a:xfrm>
            <a:off x="3886200" y="3759200"/>
            <a:ext cx="1397000" cy="3048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3-tag3-text"/>
          <p:cNvSpPr/>
          <p:nvPr/>
        </p:nvSpPr>
        <p:spPr>
          <a:xfrm>
            <a:off x="3886200" y="375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للسوق</a:t>
            </a:r>
            <a:endParaRPr lang="en-US" sz="1100" dirty="0"/>
          </a:p>
        </p:txBody>
      </p:sp>
      <p:pic>
        <p:nvPicPr>
          <p:cNvPr id="21" name="s3-icon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0" y="4114800"/>
            <a:ext cx="533400" cy="533400"/>
          </a:xfrm>
          <a:prstGeom prst="rect">
            <a:avLst/>
          </a:prstGeom>
        </p:spPr>
      </p:pic>
      <p:sp>
        <p:nvSpPr>
          <p:cNvPr id="22" name="s3-card3-text"/>
          <p:cNvSpPr/>
          <p:nvPr/>
        </p:nvSpPr>
        <p:spPr>
          <a:xfrm>
            <a:off x="1778000" y="482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أداة تدعم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نمو الأعمال والاقتصاد</a:t>
            </a:r>
            <a:endParaRPr lang="en-US" sz="1600" dirty="0"/>
          </a:p>
        </p:txBody>
      </p:sp>
      <p:sp>
        <p:nvSpPr>
          <p:cNvPr id="23" name="s3-card4"/>
          <p:cNvSpPr/>
          <p:nvPr/>
        </p:nvSpPr>
        <p:spPr>
          <a:xfrm>
            <a:off x="10287000" y="615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3-tag4"/>
          <p:cNvSpPr/>
          <p:nvPr/>
        </p:nvSpPr>
        <p:spPr>
          <a:xfrm>
            <a:off x="12649200" y="6299200"/>
            <a:ext cx="1397000" cy="304800"/>
          </a:xfrm>
          <a:prstGeom prst="rect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3-tag4-text"/>
          <p:cNvSpPr/>
          <p:nvPr/>
        </p:nvSpPr>
        <p:spPr>
          <a:xfrm>
            <a:off x="12649200" y="629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للمستثمر</a:t>
            </a:r>
            <a:endParaRPr lang="en-US" sz="1100" dirty="0"/>
          </a:p>
        </p:txBody>
      </p:sp>
      <p:pic>
        <p:nvPicPr>
          <p:cNvPr id="26" name="s3-icon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01500" y="6654800"/>
            <a:ext cx="533400" cy="533400"/>
          </a:xfrm>
          <a:prstGeom prst="rect">
            <a:avLst/>
          </a:prstGeom>
        </p:spPr>
      </p:pic>
      <p:sp>
        <p:nvSpPr>
          <p:cNvPr id="27" name="s3-card4-text"/>
          <p:cNvSpPr/>
          <p:nvPr/>
        </p:nvSpPr>
        <p:spPr>
          <a:xfrm>
            <a:off x="10541000" y="736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تنويع فوري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بتكلفة منخفضة</a:t>
            </a:r>
            <a:endParaRPr lang="en-US" sz="1600" dirty="0"/>
          </a:p>
        </p:txBody>
      </p:sp>
      <p:sp>
        <p:nvSpPr>
          <p:cNvPr id="28" name="s3-card5"/>
          <p:cNvSpPr/>
          <p:nvPr/>
        </p:nvSpPr>
        <p:spPr>
          <a:xfrm>
            <a:off x="5905500" y="615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3-tag5"/>
          <p:cNvSpPr/>
          <p:nvPr/>
        </p:nvSpPr>
        <p:spPr>
          <a:xfrm>
            <a:off x="8267700" y="6299200"/>
            <a:ext cx="1397000" cy="304800"/>
          </a:xfrm>
          <a:prstGeom prst="rect">
            <a:avLst/>
          </a:prstGeom>
          <a:solidFill>
            <a:srgbClr val="0F3A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3-tag5-text"/>
          <p:cNvSpPr/>
          <p:nvPr/>
        </p:nvSpPr>
        <p:spPr>
          <a:xfrm>
            <a:off x="8267700" y="629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للمستثمر</a:t>
            </a:r>
            <a:endParaRPr lang="en-US" sz="1100" dirty="0"/>
          </a:p>
        </p:txBody>
      </p:sp>
      <p:pic>
        <p:nvPicPr>
          <p:cNvPr id="31" name="s3-icon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0" y="6654800"/>
            <a:ext cx="533400" cy="533400"/>
          </a:xfrm>
          <a:prstGeom prst="rect">
            <a:avLst/>
          </a:prstGeom>
        </p:spPr>
      </p:pic>
      <p:sp>
        <p:nvSpPr>
          <p:cNvPr id="32" name="s3-card5-text"/>
          <p:cNvSpPr/>
          <p:nvPr/>
        </p:nvSpPr>
        <p:spPr>
          <a:xfrm>
            <a:off x="6159500" y="736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انخفاض التكلفة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الإجمالية للاستثمار</a:t>
            </a:r>
            <a:endParaRPr lang="en-US" sz="1600" dirty="0"/>
          </a:p>
        </p:txBody>
      </p:sp>
      <p:sp>
        <p:nvSpPr>
          <p:cNvPr id="33" name="s3-card6"/>
          <p:cNvSpPr/>
          <p:nvPr/>
        </p:nvSpPr>
        <p:spPr>
          <a:xfrm>
            <a:off x="1524000" y="6159500"/>
            <a:ext cx="3937000" cy="2159000"/>
          </a:xfrm>
          <a:prstGeom prst="rect">
            <a:avLst/>
          </a:prstGeom>
          <a:solidFill>
            <a:srgbClr val="FFFFFF"/>
          </a:solidFill>
          <a:ln w="1905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3-tag6"/>
          <p:cNvSpPr/>
          <p:nvPr/>
        </p:nvSpPr>
        <p:spPr>
          <a:xfrm>
            <a:off x="3886200" y="6299200"/>
            <a:ext cx="1397000" cy="3048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3-tag6-text"/>
          <p:cNvSpPr/>
          <p:nvPr/>
        </p:nvSpPr>
        <p:spPr>
          <a:xfrm>
            <a:off x="3886200" y="6299200"/>
            <a:ext cx="13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للسوق</a:t>
            </a:r>
            <a:endParaRPr lang="en-US" sz="1100" dirty="0"/>
          </a:p>
        </p:txBody>
      </p:sp>
      <p:pic>
        <p:nvPicPr>
          <p:cNvPr id="36" name="s3-icon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8500" y="6654800"/>
            <a:ext cx="533400" cy="533400"/>
          </a:xfrm>
          <a:prstGeom prst="rect">
            <a:avLst/>
          </a:prstGeom>
        </p:spPr>
      </p:pic>
      <p:sp>
        <p:nvSpPr>
          <p:cNvPr id="37" name="s3-card6-text"/>
          <p:cNvSpPr/>
          <p:nvPr/>
        </p:nvSpPr>
        <p:spPr>
          <a:xfrm>
            <a:off x="1778000" y="7366000"/>
            <a:ext cx="3429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b="1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تعزيز</a:t>
            </a:r>
            <a:endParaRPr lang="en-US" sz="1600" dirty="0"/>
          </a:p>
          <a:p>
            <a:pPr marL="0" indent="0" algn="ctr" rtl="1">
              <a:lnSpc>
                <a:spcPts val="2000"/>
              </a:lnSpc>
              <a:buNone/>
            </a:pPr>
            <a:r>
              <a:rPr lang="ar-SA" altLang="en-US" sz="16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الشمول المالي</a:t>
            </a:r>
            <a:endParaRPr lang="en-US" sz="1600" dirty="0"/>
          </a:p>
        </p:txBody>
      </p:sp>
      <p:sp>
        <p:nvSpPr>
          <p:cNvPr id="39" name="s3-pagenum"/>
          <p:cNvSpPr/>
          <p:nvPr/>
        </p:nvSpPr>
        <p:spPr>
          <a:xfrm>
            <a:off x="1397000" y="85598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buNone/>
            </a:pPr>
            <a:r>
              <a:rPr lang="ar-SA" altLang="en-US" sz="1200" dirty="0">
                <a:solidFill>
                  <a:srgbClr val="6B728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</a:t>
            </a:r>
            <a:endParaRPr lang="en-US" sz="1200" dirty="0"/>
          </a:p>
        </p:txBody>
      </p:sp>
      <p:sp>
        <p:nvSpPr>
          <p:cNvPr id="40" name="s2-definition-mark">
            <a:extLst>
              <a:ext uri="{FF2B5EF4-FFF2-40B4-BE49-F238E27FC236}">
                <a16:creationId xmlns:a16="http://schemas.microsoft.com/office/drawing/2014/main" id="{6AA86A28-C2CF-AF8D-84EC-2C5F9C409EB8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2-definition-mark">
            <a:extLst>
              <a:ext uri="{FF2B5EF4-FFF2-40B4-BE49-F238E27FC236}">
                <a16:creationId xmlns:a16="http://schemas.microsoft.com/office/drawing/2014/main" id="{9576EF8C-C05E-EACA-8837-BA7EF7C23EF9}"/>
              </a:ext>
            </a:extLst>
          </p:cNvPr>
          <p:cNvSpPr/>
          <p:nvPr/>
        </p:nvSpPr>
        <p:spPr>
          <a:xfrm rot="5400000">
            <a:off x="7969586" y="878755"/>
            <a:ext cx="316828" cy="1625600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2-logo" descr="preencoded.png"/>
          <p:cNvPicPr>
            <a:picLocks noChangeAspect="1"/>
          </p:cNvPicPr>
          <p:nvPr/>
        </p:nvPicPr>
        <p:blipFill>
          <a:blip r:embed="rId3"/>
          <a:srcRect l="-118" r="-118"/>
          <a:stretch/>
        </p:blipFill>
        <p:spPr>
          <a:xfrm>
            <a:off x="12446000" y="381000"/>
            <a:ext cx="2794000" cy="825500"/>
          </a:xfrm>
          <a:prstGeom prst="rect">
            <a:avLst/>
          </a:prstGeom>
        </p:spPr>
      </p:pic>
      <p:sp>
        <p:nvSpPr>
          <p:cNvPr id="3" name="s2-title"/>
          <p:cNvSpPr/>
          <p:nvPr/>
        </p:nvSpPr>
        <p:spPr>
          <a:xfrm>
            <a:off x="1143000" y="1422400"/>
            <a:ext cx="1397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buNone/>
            </a:pPr>
            <a:r>
              <a:rPr lang="ar-SA" altLang="en-US" sz="2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الإطار التنظيمي لصناديق المؤشرات المتداولة</a:t>
            </a:r>
            <a:endParaRPr lang="en-US" sz="2800" dirty="0"/>
          </a:p>
        </p:txBody>
      </p:sp>
      <p:sp>
        <p:nvSpPr>
          <p:cNvPr id="4" name="s2-title-rule"/>
          <p:cNvSpPr/>
          <p:nvPr/>
        </p:nvSpPr>
        <p:spPr>
          <a:xfrm>
            <a:off x="1143000" y="2247900"/>
            <a:ext cx="13970000" cy="9144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2-gold-rule"/>
          <p:cNvSpPr/>
          <p:nvPr/>
        </p:nvSpPr>
        <p:spPr>
          <a:xfrm>
            <a:off x="12954000" y="2247900"/>
            <a:ext cx="2159000" cy="9144"/>
          </a:xfrm>
          <a:prstGeom prst="line">
            <a:avLst/>
          </a:prstGeom>
          <a:ln w="381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2-definition-mark"/>
          <p:cNvSpPr/>
          <p:nvPr/>
        </p:nvSpPr>
        <p:spPr>
          <a:xfrm>
            <a:off x="14325600" y="2679700"/>
            <a:ext cx="76200" cy="9144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2-quote"/>
          <p:cNvSpPr/>
          <p:nvPr/>
        </p:nvSpPr>
        <p:spPr>
          <a:xfrm>
            <a:off x="1905000" y="2628900"/>
            <a:ext cx="12065000" cy="1041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 rtl="1">
              <a:lnSpc>
                <a:spcPts val="2250"/>
              </a:lnSpc>
              <a:buNone/>
            </a:pPr>
            <a:r>
              <a:rPr lang="ar-SA" altLang="en-US" sz="15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"صندوق مفتوح يُدرج في البورصة، ويهدف إلى تتبع مؤشر أداء لمجموعة من الأوراق المالية المدرجة في بورصة الكويت أو بورصة غير كويتية، أو مؤشر سلعة معينة" — الكتاب الأول، كتاب التعريفات</a:t>
            </a:r>
            <a:endParaRPr lang="en-US" sz="1500" dirty="0"/>
          </a:p>
        </p:txBody>
      </p:sp>
      <p:sp>
        <p:nvSpPr>
          <p:cNvPr id="8" name="s2-divider-v"/>
          <p:cNvSpPr/>
          <p:nvPr/>
        </p:nvSpPr>
        <p:spPr>
          <a:xfrm>
            <a:off x="8128000" y="4318000"/>
            <a:ext cx="9144" cy="3302000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2-divider-h"/>
          <p:cNvSpPr/>
          <p:nvPr/>
        </p:nvSpPr>
        <p:spPr>
          <a:xfrm>
            <a:off x="1905000" y="5969000"/>
            <a:ext cx="12446000" cy="9144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s2-i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8512" y="4042156"/>
            <a:ext cx="558800" cy="558800"/>
          </a:xfrm>
          <a:prstGeom prst="rect">
            <a:avLst/>
          </a:prstGeom>
        </p:spPr>
      </p:pic>
      <p:sp>
        <p:nvSpPr>
          <p:cNvPr id="11" name="s2-c1-title"/>
          <p:cNvSpPr/>
          <p:nvPr/>
        </p:nvSpPr>
        <p:spPr>
          <a:xfrm>
            <a:off x="9144000" y="4791964"/>
            <a:ext cx="4826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9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صندوق عام</a:t>
            </a:r>
            <a:endParaRPr lang="en-US" sz="1900" dirty="0"/>
          </a:p>
        </p:txBody>
      </p:sp>
      <p:sp>
        <p:nvSpPr>
          <p:cNvPr id="12" name="s2-c1-body"/>
          <p:cNvSpPr/>
          <p:nvPr/>
        </p:nvSpPr>
        <p:spPr>
          <a:xfrm>
            <a:off x="9144000" y="5249164"/>
            <a:ext cx="4826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182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مطروح للجمهور العام من المستثمرين، وليس مقصوراً على فئة محددة</a:t>
            </a:r>
            <a:endParaRPr lang="en-US" sz="1400" dirty="0"/>
          </a:p>
        </p:txBody>
      </p:sp>
      <p:pic>
        <p:nvPicPr>
          <p:cNvPr id="13" name="s2-i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0" y="4106164"/>
            <a:ext cx="558800" cy="558800"/>
          </a:xfrm>
          <a:prstGeom prst="rect">
            <a:avLst/>
          </a:prstGeom>
        </p:spPr>
      </p:pic>
      <p:sp>
        <p:nvSpPr>
          <p:cNvPr id="14" name="s2-c2-title"/>
          <p:cNvSpPr/>
          <p:nvPr/>
        </p:nvSpPr>
        <p:spPr>
          <a:xfrm>
            <a:off x="1968500" y="4791964"/>
            <a:ext cx="6096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9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صندوق مفتوح</a:t>
            </a:r>
            <a:endParaRPr lang="en-US" sz="1900" dirty="0"/>
          </a:p>
        </p:txBody>
      </p:sp>
      <p:sp>
        <p:nvSpPr>
          <p:cNvPr id="15" name="s2-c2-body"/>
          <p:cNvSpPr/>
          <p:nvPr/>
        </p:nvSpPr>
        <p:spPr>
          <a:xfrm>
            <a:off x="1968500" y="5249164"/>
            <a:ext cx="6096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182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يجوز إصدار واسترداد وحداته باستمرار، بخلاف الصناديق المغلقة</a:t>
            </a:r>
            <a:endParaRPr lang="en-US" sz="1400" dirty="0"/>
          </a:p>
        </p:txBody>
      </p:sp>
      <p:pic>
        <p:nvPicPr>
          <p:cNvPr id="16" name="s2-i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8512" y="6163056"/>
            <a:ext cx="558800" cy="558800"/>
          </a:xfrm>
          <a:prstGeom prst="rect">
            <a:avLst/>
          </a:prstGeom>
        </p:spPr>
      </p:pic>
      <p:sp>
        <p:nvSpPr>
          <p:cNvPr id="17" name="s2-c3-title"/>
          <p:cNvSpPr/>
          <p:nvPr/>
        </p:nvSpPr>
        <p:spPr>
          <a:xfrm>
            <a:off x="9144000" y="6900164"/>
            <a:ext cx="4826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9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يتبع مؤشراً</a:t>
            </a:r>
            <a:endParaRPr lang="en-US" sz="1900" dirty="0"/>
          </a:p>
        </p:txBody>
      </p:sp>
      <p:sp>
        <p:nvSpPr>
          <p:cNvPr id="18" name="s2-c3-body"/>
          <p:cNvSpPr/>
          <p:nvPr/>
        </p:nvSpPr>
        <p:spPr>
          <a:xfrm>
            <a:off x="9144000" y="7357364"/>
            <a:ext cx="4826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182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يهدف إلى تتبع أداء مؤشر لأوراق مالية أو سلعة، لا الإدارة النشطة للمحفظة</a:t>
            </a:r>
            <a:endParaRPr lang="en-US" sz="1400" dirty="0"/>
          </a:p>
        </p:txBody>
      </p:sp>
      <p:pic>
        <p:nvPicPr>
          <p:cNvPr id="19" name="s2-i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000" y="6227064"/>
            <a:ext cx="558800" cy="558800"/>
          </a:xfrm>
          <a:prstGeom prst="rect">
            <a:avLst/>
          </a:prstGeom>
        </p:spPr>
      </p:pic>
      <p:sp>
        <p:nvSpPr>
          <p:cNvPr id="20" name="s2-c4-title"/>
          <p:cNvSpPr/>
          <p:nvPr/>
        </p:nvSpPr>
        <p:spPr>
          <a:xfrm>
            <a:off x="1968500" y="6900164"/>
            <a:ext cx="6096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9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مدرج في البورصة</a:t>
            </a:r>
            <a:endParaRPr lang="en-US" sz="1900" dirty="0"/>
          </a:p>
        </p:txBody>
      </p:sp>
      <p:sp>
        <p:nvSpPr>
          <p:cNvPr id="21" name="s2-c4-body"/>
          <p:cNvSpPr/>
          <p:nvPr/>
        </p:nvSpPr>
        <p:spPr>
          <a:xfrm>
            <a:off x="1968500" y="7357364"/>
            <a:ext cx="6096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ts val="1820"/>
              </a:lnSpc>
              <a:buNone/>
            </a:pPr>
            <a:r>
              <a:rPr lang="ar-SA" altLang="en-US" sz="14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يُتداول مباشرة خلال جلسة التداول، بخلاف الصناديق المفتوحة التقليدية</a:t>
            </a:r>
            <a:endParaRPr lang="en-US" sz="1400" dirty="0"/>
          </a:p>
        </p:txBody>
      </p:sp>
      <p:sp>
        <p:nvSpPr>
          <p:cNvPr id="23" name="s2-pagenum"/>
          <p:cNvSpPr/>
          <p:nvPr/>
        </p:nvSpPr>
        <p:spPr>
          <a:xfrm>
            <a:off x="1397000" y="85598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buNone/>
            </a:pPr>
            <a:r>
              <a:rPr lang="ar-SA" altLang="en-US" sz="1200" dirty="0">
                <a:solidFill>
                  <a:srgbClr val="6B728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</a:t>
            </a:r>
            <a:endParaRPr lang="en-US" sz="1200" dirty="0"/>
          </a:p>
        </p:txBody>
      </p:sp>
      <p:sp>
        <p:nvSpPr>
          <p:cNvPr id="24" name="s2-definition-mark">
            <a:extLst>
              <a:ext uri="{FF2B5EF4-FFF2-40B4-BE49-F238E27FC236}">
                <a16:creationId xmlns:a16="http://schemas.microsoft.com/office/drawing/2014/main" id="{295BDFB7-8A22-C4F9-67B6-D40722793055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2-definition-mark">
            <a:extLst>
              <a:ext uri="{FF2B5EF4-FFF2-40B4-BE49-F238E27FC236}">
                <a16:creationId xmlns:a16="http://schemas.microsoft.com/office/drawing/2014/main" id="{388B6144-DE30-10F3-9514-849FB737CC7A}"/>
              </a:ext>
            </a:extLst>
          </p:cNvPr>
          <p:cNvSpPr/>
          <p:nvPr/>
        </p:nvSpPr>
        <p:spPr>
          <a:xfrm rot="5400000">
            <a:off x="7969586" y="878755"/>
            <a:ext cx="316828" cy="1625600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4-logo" descr="preencoded.png"/>
          <p:cNvPicPr>
            <a:picLocks noChangeAspect="1"/>
          </p:cNvPicPr>
          <p:nvPr/>
        </p:nvPicPr>
        <p:blipFill>
          <a:blip r:embed="rId3"/>
          <a:srcRect l="-118" r="-118"/>
          <a:stretch/>
        </p:blipFill>
        <p:spPr>
          <a:xfrm>
            <a:off x="12446000" y="381000"/>
            <a:ext cx="2794000" cy="825500"/>
          </a:xfrm>
          <a:prstGeom prst="rect">
            <a:avLst/>
          </a:prstGeom>
        </p:spPr>
      </p:pic>
      <p:sp>
        <p:nvSpPr>
          <p:cNvPr id="3" name="s4-title"/>
          <p:cNvSpPr/>
          <p:nvPr/>
        </p:nvSpPr>
        <p:spPr>
          <a:xfrm>
            <a:off x="1143000" y="1422400"/>
            <a:ext cx="1397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buNone/>
            </a:pPr>
            <a:r>
              <a:rPr lang="ar-SA" altLang="en-US" sz="28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الإطار التنظيمي لصناديق المؤشرات المتداولة</a:t>
            </a:r>
            <a:endParaRPr lang="en-US" sz="2800" dirty="0"/>
          </a:p>
        </p:txBody>
      </p:sp>
      <p:sp>
        <p:nvSpPr>
          <p:cNvPr id="4" name="s4-title-rule"/>
          <p:cNvSpPr/>
          <p:nvPr/>
        </p:nvSpPr>
        <p:spPr>
          <a:xfrm>
            <a:off x="1143000" y="2114238"/>
            <a:ext cx="13970000" cy="9144"/>
          </a:xfrm>
          <a:prstGeom prst="line">
            <a:avLst/>
          </a:prstGeom>
          <a:ln w="127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4-gold-rule"/>
          <p:cNvSpPr/>
          <p:nvPr/>
        </p:nvSpPr>
        <p:spPr>
          <a:xfrm>
            <a:off x="12954000" y="2114238"/>
            <a:ext cx="2159000" cy="9144"/>
          </a:xfrm>
          <a:prstGeom prst="line">
            <a:avLst/>
          </a:prstGeom>
          <a:ln w="381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4-outer-ring"/>
          <p:cNvSpPr/>
          <p:nvPr/>
        </p:nvSpPr>
        <p:spPr>
          <a:xfrm>
            <a:off x="4699000" y="2373125"/>
            <a:ext cx="6849872" cy="6205474"/>
          </a:xfrm>
          <a:prstGeom prst="ellipse">
            <a:avLst/>
          </a:prstGeom>
          <a:solidFill>
            <a:srgbClr val="F5F7FA"/>
          </a:solidFill>
          <a:ln w="38100">
            <a:solidFill>
              <a:srgbClr val="B896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4-inner-ring"/>
          <p:cNvSpPr/>
          <p:nvPr/>
        </p:nvSpPr>
        <p:spPr>
          <a:xfrm>
            <a:off x="6744843" y="4065493"/>
            <a:ext cx="2819781" cy="276735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4-divider-top"/>
          <p:cNvSpPr/>
          <p:nvPr/>
        </p:nvSpPr>
        <p:spPr>
          <a:xfrm>
            <a:off x="8127999" y="2322575"/>
            <a:ext cx="66259" cy="1721125"/>
          </a:xfrm>
          <a:prstGeom prst="line">
            <a:avLst/>
          </a:prstGeom>
          <a:ln w="254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4-divider-right-top"/>
          <p:cNvSpPr/>
          <p:nvPr/>
        </p:nvSpPr>
        <p:spPr>
          <a:xfrm flipH="1">
            <a:off x="9337893" y="3805807"/>
            <a:ext cx="1662338" cy="901758"/>
          </a:xfrm>
          <a:prstGeom prst="line">
            <a:avLst/>
          </a:prstGeom>
          <a:ln w="254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4-divider-right-bottom"/>
          <p:cNvSpPr/>
          <p:nvPr/>
        </p:nvSpPr>
        <p:spPr>
          <a:xfrm flipH="1" flipV="1">
            <a:off x="9183557" y="6304901"/>
            <a:ext cx="1536052" cy="1106511"/>
          </a:xfrm>
          <a:prstGeom prst="line">
            <a:avLst/>
          </a:prstGeom>
          <a:ln w="254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4-divider-left-bottom"/>
          <p:cNvSpPr/>
          <p:nvPr/>
        </p:nvSpPr>
        <p:spPr>
          <a:xfrm flipV="1">
            <a:off x="5905500" y="6410005"/>
            <a:ext cx="1166944" cy="1331608"/>
          </a:xfrm>
          <a:prstGeom prst="line">
            <a:avLst/>
          </a:prstGeom>
          <a:ln w="254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4-divider-left-top"/>
          <p:cNvSpPr/>
          <p:nvPr/>
        </p:nvSpPr>
        <p:spPr>
          <a:xfrm>
            <a:off x="5028946" y="4124623"/>
            <a:ext cx="1997498" cy="569634"/>
          </a:xfrm>
          <a:prstGeom prst="line">
            <a:avLst/>
          </a:prstGeom>
          <a:ln w="25400">
            <a:solidFill>
              <a:srgbClr val="D6D8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s4-disclosure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032" y="4930977"/>
            <a:ext cx="381000" cy="381000"/>
          </a:xfrm>
          <a:prstGeom prst="rect">
            <a:avLst/>
          </a:prstGeom>
        </p:spPr>
      </p:pic>
      <p:sp>
        <p:nvSpPr>
          <p:cNvPr id="14" name="s4-disclosure-title"/>
          <p:cNvSpPr/>
          <p:nvPr/>
        </p:nvSpPr>
        <p:spPr>
          <a:xfrm>
            <a:off x="3495259" y="5420482"/>
            <a:ext cx="4699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6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إفصاحات إضافية</a:t>
            </a:r>
            <a:endParaRPr lang="en-US" sz="1600" dirty="0"/>
          </a:p>
        </p:txBody>
      </p:sp>
      <p:sp>
        <p:nvSpPr>
          <p:cNvPr id="15" name="s4-disclosure-body"/>
          <p:cNvSpPr/>
          <p:nvPr/>
        </p:nvSpPr>
        <p:spPr>
          <a:xfrm>
            <a:off x="3158427" y="5848531"/>
            <a:ext cx="533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تراعي طبيعة الصندوق المتداول </a:t>
            </a:r>
            <a:endParaRPr lang="ar-KW" altLang="en-US" sz="1100" dirty="0">
              <a:solidFill>
                <a:srgbClr val="1A1A1A"/>
              </a:solidFill>
              <a:latin typeface="Cairo" pitchFamily="34" charset="0"/>
              <a:ea typeface="Cairo" pitchFamily="34" charset="-122"/>
              <a:cs typeface="Cairo" pitchFamily="34" charset="-120"/>
            </a:endParaRPr>
          </a:p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كالقيمة الإرشادية اللحظية</a:t>
            </a:r>
            <a:endParaRPr lang="en-US" sz="1100" dirty="0"/>
          </a:p>
        </p:txBody>
      </p:sp>
      <p:pic>
        <p:nvPicPr>
          <p:cNvPr id="16" name="s4-license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6816" y="2943061"/>
            <a:ext cx="381000" cy="381000"/>
          </a:xfrm>
          <a:prstGeom prst="rect">
            <a:avLst/>
          </a:prstGeom>
        </p:spPr>
      </p:pic>
      <p:sp>
        <p:nvSpPr>
          <p:cNvPr id="17" name="s4-license-title"/>
          <p:cNvSpPr/>
          <p:nvPr/>
        </p:nvSpPr>
        <p:spPr>
          <a:xfrm>
            <a:off x="8107316" y="3425661"/>
            <a:ext cx="2794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5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شروط الترخيص</a:t>
            </a:r>
            <a:endParaRPr lang="en-US" sz="1500" dirty="0"/>
          </a:p>
        </p:txBody>
      </p:sp>
      <p:sp>
        <p:nvSpPr>
          <p:cNvPr id="18" name="s4-license-body"/>
          <p:cNvSpPr/>
          <p:nvPr/>
        </p:nvSpPr>
        <p:spPr>
          <a:xfrm>
            <a:off x="7916816" y="3755861"/>
            <a:ext cx="3175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إضافات وإعفاءات خاصة بطبيعة الصندوق</a:t>
            </a:r>
            <a:endParaRPr lang="en-US" sz="1100" dirty="0"/>
          </a:p>
        </p:txBody>
      </p:sp>
      <p:sp>
        <p:nvSpPr>
          <p:cNvPr id="20" name="s4-integrity-title"/>
          <p:cNvSpPr/>
          <p:nvPr/>
        </p:nvSpPr>
        <p:spPr>
          <a:xfrm>
            <a:off x="5076836" y="3433454"/>
            <a:ext cx="3556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5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ضوابط نزاهة المؤشر</a:t>
            </a:r>
            <a:endParaRPr lang="en-US" sz="1500" dirty="0"/>
          </a:p>
        </p:txBody>
      </p:sp>
      <p:sp>
        <p:nvSpPr>
          <p:cNvPr id="21" name="s4-integrity-body"/>
          <p:cNvSpPr/>
          <p:nvPr/>
        </p:nvSpPr>
        <p:spPr>
          <a:xfrm>
            <a:off x="4886336" y="3763654"/>
            <a:ext cx="3937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استقلالية مزوّد المؤشر </a:t>
            </a:r>
            <a:r>
              <a:rPr lang="ar-KW" altLang="en-US" sz="1100" dirty="0" err="1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ومهنيته</a:t>
            </a:r>
            <a:endParaRPr lang="en-US" sz="1100" dirty="0"/>
          </a:p>
        </p:txBody>
      </p:sp>
      <p:pic>
        <p:nvPicPr>
          <p:cNvPr id="22" name="s4-liquidity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0299" y="6991083"/>
            <a:ext cx="381000" cy="381000"/>
          </a:xfrm>
          <a:prstGeom prst="rect">
            <a:avLst/>
          </a:prstGeom>
        </p:spPr>
      </p:pic>
      <p:sp>
        <p:nvSpPr>
          <p:cNvPr id="23" name="s4-liquidity-title"/>
          <p:cNvSpPr/>
          <p:nvPr/>
        </p:nvSpPr>
        <p:spPr>
          <a:xfrm>
            <a:off x="6402799" y="7486383"/>
            <a:ext cx="3556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5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متطلبات سيولة أعلى</a:t>
            </a:r>
            <a:endParaRPr lang="en-US" sz="1500" dirty="0"/>
          </a:p>
        </p:txBody>
      </p:sp>
      <p:sp>
        <p:nvSpPr>
          <p:cNvPr id="24" name="s4-liquidity-body"/>
          <p:cNvSpPr/>
          <p:nvPr/>
        </p:nvSpPr>
        <p:spPr>
          <a:xfrm>
            <a:off x="6212299" y="7816583"/>
            <a:ext cx="3937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تضمن كفاءة التداول المستمر</a:t>
            </a:r>
            <a:endParaRPr lang="en-US" sz="1100" dirty="0"/>
          </a:p>
        </p:txBody>
      </p:sp>
      <p:pic>
        <p:nvPicPr>
          <p:cNvPr id="25" name="s4-feeder-icon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4343" y="4737100"/>
            <a:ext cx="381000" cy="381000"/>
          </a:xfrm>
          <a:prstGeom prst="rect">
            <a:avLst/>
          </a:prstGeom>
        </p:spPr>
      </p:pic>
      <p:sp>
        <p:nvSpPr>
          <p:cNvPr id="26" name="s4-feeder-title"/>
          <p:cNvSpPr/>
          <p:nvPr/>
        </p:nvSpPr>
        <p:spPr>
          <a:xfrm>
            <a:off x="8840343" y="5219700"/>
            <a:ext cx="3302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15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متطلبات الصندوق </a:t>
            </a:r>
            <a:endParaRPr lang="ar-KW" altLang="en-US" sz="1500" dirty="0">
              <a:solidFill>
                <a:srgbClr val="0F3A63"/>
              </a:solidFill>
              <a:latin typeface="Cairo" pitchFamily="34" charset="0"/>
              <a:ea typeface="Cairo" pitchFamily="34" charset="-122"/>
              <a:cs typeface="Cairo" pitchFamily="34" charset="-120"/>
            </a:endParaRPr>
          </a:p>
          <a:p>
            <a:pPr marL="0" indent="0" algn="ctr" rtl="1">
              <a:buNone/>
            </a:pPr>
            <a:r>
              <a:rPr lang="ar-SA" altLang="en-US" sz="15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المغذي</a:t>
            </a:r>
            <a:endParaRPr lang="en-US" sz="1500" dirty="0"/>
          </a:p>
        </p:txBody>
      </p:sp>
      <p:sp>
        <p:nvSpPr>
          <p:cNvPr id="27" name="s4-feeder-body"/>
          <p:cNvSpPr/>
          <p:nvPr/>
        </p:nvSpPr>
        <p:spPr>
          <a:xfrm>
            <a:off x="8757707" y="5884886"/>
            <a:ext cx="3429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buNone/>
            </a:pPr>
            <a:r>
              <a:rPr lang="ar-SA" altLang="en-US" sz="1100" dirty="0">
                <a:solidFill>
                  <a:srgbClr val="1A1A1A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ضوابط استثمار وإفصاحات التكاليف</a:t>
            </a:r>
            <a:endParaRPr lang="en-US" sz="1100" dirty="0"/>
          </a:p>
        </p:txBody>
      </p:sp>
      <p:sp>
        <p:nvSpPr>
          <p:cNvPr id="28" name="s4-center-disk"/>
          <p:cNvSpPr/>
          <p:nvPr/>
        </p:nvSpPr>
        <p:spPr>
          <a:xfrm>
            <a:off x="6870584" y="4199631"/>
            <a:ext cx="2563438" cy="25157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F3A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s4-center-icon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6163" y="4558238"/>
            <a:ext cx="632531" cy="609689"/>
          </a:xfrm>
          <a:prstGeom prst="rect">
            <a:avLst/>
          </a:prstGeom>
        </p:spPr>
      </p:pic>
      <p:sp>
        <p:nvSpPr>
          <p:cNvPr id="30" name="s4-center-title"/>
          <p:cNvSpPr/>
          <p:nvPr/>
        </p:nvSpPr>
        <p:spPr>
          <a:xfrm>
            <a:off x="6631889" y="5226375"/>
            <a:ext cx="3048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6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حماية المستثمر</a:t>
            </a:r>
            <a:endParaRPr lang="en-US" sz="1600" dirty="0"/>
          </a:p>
        </p:txBody>
      </p:sp>
      <p:sp>
        <p:nvSpPr>
          <p:cNvPr id="32" name="s4-center-equals"/>
          <p:cNvSpPr/>
          <p:nvPr/>
        </p:nvSpPr>
        <p:spPr>
          <a:xfrm>
            <a:off x="7644303" y="5654134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2200" dirty="0">
                <a:solidFill>
                  <a:srgbClr val="B8962E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=</a:t>
            </a:r>
            <a:endParaRPr lang="en-US" sz="2200" dirty="0"/>
          </a:p>
        </p:txBody>
      </p:sp>
      <p:sp>
        <p:nvSpPr>
          <p:cNvPr id="33" name="s4-center-subtitle"/>
          <p:cNvSpPr/>
          <p:nvPr/>
        </p:nvSpPr>
        <p:spPr>
          <a:xfrm>
            <a:off x="6860709" y="5954159"/>
            <a:ext cx="2563438" cy="4770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ar-SA" altLang="en-US" sz="1600" dirty="0">
                <a:solidFill>
                  <a:srgbClr val="0F3A6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ثقة أعلى بالمنتج</a:t>
            </a:r>
            <a:endParaRPr lang="en-US" sz="1600" dirty="0"/>
          </a:p>
        </p:txBody>
      </p:sp>
      <p:sp>
        <p:nvSpPr>
          <p:cNvPr id="35" name="s4-pagenum"/>
          <p:cNvSpPr/>
          <p:nvPr/>
        </p:nvSpPr>
        <p:spPr>
          <a:xfrm>
            <a:off x="1397000" y="85598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buNone/>
            </a:pPr>
            <a:r>
              <a:rPr lang="ar-SA" altLang="en-US" sz="1200" dirty="0">
                <a:solidFill>
                  <a:srgbClr val="6B728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</a:t>
            </a:r>
            <a:endParaRPr lang="en-US" sz="1200" dirty="0"/>
          </a:p>
        </p:txBody>
      </p:sp>
      <p:pic>
        <p:nvPicPr>
          <p:cNvPr id="37" name="Graphic 36" descr="Upward trend with solid fill">
            <a:extLst>
              <a:ext uri="{FF2B5EF4-FFF2-40B4-BE49-F238E27FC236}">
                <a16:creationId xmlns:a16="http://schemas.microsoft.com/office/drawing/2014/main" id="{A7D53B6C-F003-ED8E-4FDC-AB957F906E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58922" y="2875057"/>
            <a:ext cx="517594" cy="517594"/>
          </a:xfrm>
          <a:prstGeom prst="rect">
            <a:avLst/>
          </a:prstGeom>
        </p:spPr>
      </p:pic>
      <p:sp>
        <p:nvSpPr>
          <p:cNvPr id="19" name="s2-definition-mark">
            <a:extLst>
              <a:ext uri="{FF2B5EF4-FFF2-40B4-BE49-F238E27FC236}">
                <a16:creationId xmlns:a16="http://schemas.microsoft.com/office/drawing/2014/main" id="{E2DBFBFA-55B2-860D-AB00-E10B35592F22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2-definition-mark">
            <a:extLst>
              <a:ext uri="{FF2B5EF4-FFF2-40B4-BE49-F238E27FC236}">
                <a16:creationId xmlns:a16="http://schemas.microsoft.com/office/drawing/2014/main" id="{12673D79-C8FE-16FB-F8FE-C961BC162433}"/>
              </a:ext>
            </a:extLst>
          </p:cNvPr>
          <p:cNvSpPr/>
          <p:nvPr/>
        </p:nvSpPr>
        <p:spPr>
          <a:xfrm rot="5400000">
            <a:off x="7969586" y="878755"/>
            <a:ext cx="316828" cy="1625600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21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circle with a silhouette of a head in a black circle&#10;&#10;Description automatically generated">
            <a:extLst>
              <a:ext uri="{FF2B5EF4-FFF2-40B4-BE49-F238E27FC236}">
                <a16:creationId xmlns:a16="http://schemas.microsoft.com/office/drawing/2014/main" id="{4E6B2076-216F-3A2C-5B4A-C5361F68608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6858000" y="-2535767"/>
            <a:ext cx="13707533" cy="13707533"/>
          </a:xfrm>
          <a:prstGeom prst="rect">
            <a:avLst/>
          </a:prstGeom>
        </p:spPr>
      </p:pic>
      <p:sp>
        <p:nvSpPr>
          <p:cNvPr id="5" name="s5-title"/>
          <p:cNvSpPr/>
          <p:nvPr/>
        </p:nvSpPr>
        <p:spPr>
          <a:xfrm>
            <a:off x="1778000" y="3683000"/>
            <a:ext cx="12700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52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شكراً لكم</a:t>
            </a:r>
            <a:endParaRPr lang="en-US" sz="5200" dirty="0"/>
          </a:p>
        </p:txBody>
      </p:sp>
      <p:sp>
        <p:nvSpPr>
          <p:cNvPr id="6" name="s5-gold-bar"/>
          <p:cNvSpPr/>
          <p:nvPr/>
        </p:nvSpPr>
        <p:spPr>
          <a:xfrm>
            <a:off x="6858000" y="5143500"/>
            <a:ext cx="2540000" cy="50800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5-subtitle"/>
          <p:cNvSpPr/>
          <p:nvPr/>
        </p:nvSpPr>
        <p:spPr>
          <a:xfrm>
            <a:off x="1778000" y="5461000"/>
            <a:ext cx="1270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ar-SA" altLang="en-US" sz="2000" dirty="0">
                <a:solidFill>
                  <a:srgbClr val="D4B483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هيئة أسواق المال على استعداد كامل للتعاون والمساعدة في طرح هذا المنتج</a:t>
            </a:r>
            <a:endParaRPr lang="en-US" sz="2000" dirty="0"/>
          </a:p>
        </p:txBody>
      </p:sp>
      <p:sp>
        <p:nvSpPr>
          <p:cNvPr id="8" name="s5-pagenum"/>
          <p:cNvSpPr/>
          <p:nvPr/>
        </p:nvSpPr>
        <p:spPr>
          <a:xfrm>
            <a:off x="14478000" y="8636000"/>
            <a:ext cx="63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buNone/>
            </a:pPr>
            <a:r>
              <a:rPr lang="ar-SA" altLang="en-US" sz="12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</a:t>
            </a:r>
            <a:endParaRPr lang="en-US" sz="1200" dirty="0"/>
          </a:p>
        </p:txBody>
      </p:sp>
      <p:pic>
        <p:nvPicPr>
          <p:cNvPr id="14" name="Picture 13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FC8925F-8B6C-3BC6-13A3-DA03923E4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9900" y="859420"/>
            <a:ext cx="2616200" cy="821160"/>
          </a:xfrm>
          <a:prstGeom prst="rect">
            <a:avLst/>
          </a:prstGeom>
        </p:spPr>
      </p:pic>
      <p:sp>
        <p:nvSpPr>
          <p:cNvPr id="15" name="Freeform 2">
            <a:extLst>
              <a:ext uri="{FF2B5EF4-FFF2-40B4-BE49-F238E27FC236}">
                <a16:creationId xmlns:a16="http://schemas.microsoft.com/office/drawing/2014/main" id="{6695415C-3BD8-11ED-FC96-35ED03B29175}"/>
              </a:ext>
            </a:extLst>
          </p:cNvPr>
          <p:cNvSpPr/>
          <p:nvPr/>
        </p:nvSpPr>
        <p:spPr>
          <a:xfrm>
            <a:off x="3168714" y="-15858019"/>
            <a:ext cx="14125548" cy="25112086"/>
          </a:xfrm>
          <a:custGeom>
            <a:avLst/>
            <a:gdLst/>
            <a:ahLst/>
            <a:cxnLst/>
            <a:rect l="l" t="t" r="r" b="b"/>
            <a:pathLst>
              <a:path w="15666216" h="27851052">
                <a:moveTo>
                  <a:pt x="0" y="0"/>
                </a:moveTo>
                <a:lnTo>
                  <a:pt x="15666217" y="0"/>
                </a:lnTo>
                <a:lnTo>
                  <a:pt x="15666217" y="27851051"/>
                </a:lnTo>
                <a:lnTo>
                  <a:pt x="0" y="278510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s2-definition-mark">
            <a:extLst>
              <a:ext uri="{FF2B5EF4-FFF2-40B4-BE49-F238E27FC236}">
                <a16:creationId xmlns:a16="http://schemas.microsoft.com/office/drawing/2014/main" id="{DDAF68E2-4756-BA90-8130-8CBF4478ACCE}"/>
              </a:ext>
            </a:extLst>
          </p:cNvPr>
          <p:cNvSpPr/>
          <p:nvPr/>
        </p:nvSpPr>
        <p:spPr>
          <a:xfrm rot="5400000">
            <a:off x="504103" y="-427229"/>
            <a:ext cx="316826" cy="1325033"/>
          </a:xfrm>
          <a:prstGeom prst="rect">
            <a:avLst/>
          </a:prstGeom>
          <a:solidFill>
            <a:srgbClr val="B8962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298</Words>
  <Application>Microsoft Office PowerPoint</Application>
  <PresentationFormat>Custom</PresentationFormat>
  <Paragraphs>73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Cairo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صناديق المؤشرات المتداولة</dc:title>
  <dc:subject>صناديق المؤشرات المتداولة</dc:subject>
  <dc:creator>Manus</dc:creator>
  <cp:lastModifiedBy>Huda Alshatti</cp:lastModifiedBy>
  <cp:revision>5</cp:revision>
  <dcterms:created xsi:type="dcterms:W3CDTF">2026-08-16T07:49:01Z</dcterms:created>
  <dcterms:modified xsi:type="dcterms:W3CDTF">2026-08-17T10:28:52Z</dcterms:modified>
  <dc:language>ar-SA</dc:language>
</cp:coreProperties>
</file>